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Abril Fatface"/>
      <p:regular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Average"/>
      <p:regular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Lato-regular.fntdata"/><Relationship Id="rId27" Type="http://schemas.openxmlformats.org/officeDocument/2006/relationships/font" Target="fonts/AbrilFatfac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4.xml"/><Relationship Id="rId32" Type="http://schemas.openxmlformats.org/officeDocument/2006/relationships/font" Target="fonts/Average-regular.fntdata"/><Relationship Id="rId13" Type="http://schemas.openxmlformats.org/officeDocument/2006/relationships/slide" Target="slides/slide7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62094c169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462094c169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cd4f3fbc5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log lines?</a:t>
            </a:r>
            <a:br>
              <a:rPr lang="en"/>
            </a:br>
            <a:r>
              <a:rPr lang="en"/>
              <a:t>Have them show on clicks</a:t>
            </a:r>
            <a:endParaRPr/>
          </a:p>
        </p:txBody>
      </p:sp>
      <p:sp>
        <p:nvSpPr>
          <p:cNvPr id="289" name="Google Shape;289;g24cd4f3fbc5_7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d1be994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log lines?</a:t>
            </a:r>
            <a:br>
              <a:rPr lang="en"/>
            </a:br>
            <a:r>
              <a:rPr lang="en"/>
              <a:t>Have them show on clicks</a:t>
            </a:r>
            <a:endParaRPr/>
          </a:p>
        </p:txBody>
      </p:sp>
      <p:sp>
        <p:nvSpPr>
          <p:cNvPr id="306" name="Google Shape;306;g24d1be9949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d1be9949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4d1be99495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d1be9949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4d1be99495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62094c169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462094c169_2_3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62094c169_2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462094c169_2_4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cd7dd611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4cd7dd6110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cd7dd611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4cd7dd6110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62094c169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462094c169_2_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62094c169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affects student success rate?</a:t>
            </a:r>
            <a:br>
              <a:rPr lang="en"/>
            </a:br>
            <a:r>
              <a:rPr lang="en"/>
              <a:t>SAT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Income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462094c169_2_3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62094c169_2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462094c169_2_3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462094c169_2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462094c169_2_3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cd7dd611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4cd7dd6110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cd7dd611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4cd7dd6110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62094c169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462094c169_2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62094c169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percent increases</a:t>
            </a:r>
            <a:endParaRPr/>
          </a:p>
        </p:txBody>
      </p:sp>
      <p:sp>
        <p:nvSpPr>
          <p:cNvPr id="220" name="Google Shape;220;g2462094c169_2_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62094c169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462094c169_2_2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62094c169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this less wordy</a:t>
            </a:r>
            <a:br>
              <a:rPr lang="en"/>
            </a:br>
            <a:r>
              <a:rPr lang="en"/>
              <a:t>Say the same </a:t>
            </a:r>
            <a:r>
              <a:rPr lang="en"/>
              <a:t>thing</a:t>
            </a:r>
            <a:br>
              <a:rPr lang="en"/>
            </a:br>
            <a:r>
              <a:rPr lang="en"/>
              <a:t>Remove from screen</a:t>
            </a:r>
            <a:endParaRPr/>
          </a:p>
        </p:txBody>
      </p:sp>
      <p:sp>
        <p:nvSpPr>
          <p:cNvPr id="264" name="Google Shape;264;g2462094c169_2_1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cd7dd611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4cd7dd6110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5.jp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58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Relationship Id="rId7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Relationship Id="rId4" Type="http://schemas.openxmlformats.org/officeDocument/2006/relationships/image" Target="../media/image8.png"/><Relationship Id="rId9" Type="http://schemas.openxmlformats.org/officeDocument/2006/relationships/image" Target="../media/image81.png"/><Relationship Id="rId5" Type="http://schemas.openxmlformats.org/officeDocument/2006/relationships/image" Target="../media/image61.png"/><Relationship Id="rId6" Type="http://schemas.openxmlformats.org/officeDocument/2006/relationships/image" Target="../media/image80.gif"/><Relationship Id="rId7" Type="http://schemas.openxmlformats.org/officeDocument/2006/relationships/image" Target="../media/image35.png"/><Relationship Id="rId8" Type="http://schemas.openxmlformats.org/officeDocument/2006/relationships/image" Target="../media/image8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1.jpg"/><Relationship Id="rId4" Type="http://schemas.openxmlformats.org/officeDocument/2006/relationships/hyperlink" Target="https://nces.ed.gov/programs/coe/indicator/ctr/undergrad-retention-graduation#:~:text=Retention%20rates%20measure%20the%20percentage,a%20specified%20period%20of%20time." TargetMode="External"/><Relationship Id="rId9" Type="http://schemas.openxmlformats.org/officeDocument/2006/relationships/image" Target="../media/image3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68.png"/><Relationship Id="rId7" Type="http://schemas.openxmlformats.org/officeDocument/2006/relationships/hyperlink" Target="https://satsuite.collegeboard.org/media/pdf/national-sat-validity-study-overview-admissions-enrollment-leaders.pdf" TargetMode="Externa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3" Type="http://schemas.openxmlformats.org/officeDocument/2006/relationships/image" Target="../media/image97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openxmlformats.org/officeDocument/2006/relationships/hyperlink" Target="https://satsuite.collegeboard.org/media/pdf/national-sat-validity-study-overview-admissions-enrollment-leaders.pdf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17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Relationship Id="rId4" Type="http://schemas.openxmlformats.org/officeDocument/2006/relationships/image" Target="../media/image71.png"/><Relationship Id="rId9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73.png"/><Relationship Id="rId7" Type="http://schemas.openxmlformats.org/officeDocument/2006/relationships/image" Target="../media/image50.png"/><Relationship Id="rId8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5.jp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72.png"/><Relationship Id="rId8" Type="http://schemas.openxmlformats.org/officeDocument/2006/relationships/image" Target="../media/image9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Relationship Id="rId4" Type="http://schemas.openxmlformats.org/officeDocument/2006/relationships/image" Target="../media/image29.jpg"/><Relationship Id="rId5" Type="http://schemas.openxmlformats.org/officeDocument/2006/relationships/image" Target="../media/image22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hyperlink" Target="https://www.bestcolleges.com/blog/history-of-sat/#:~:text=While%20the%20SAT%20dates%20back,students%20take%20the%20two%20exams.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85.png"/><Relationship Id="rId13" Type="http://schemas.openxmlformats.org/officeDocument/2006/relationships/image" Target="../media/image99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Relationship Id="rId4" Type="http://schemas.openxmlformats.org/officeDocument/2006/relationships/image" Target="../media/image98.png"/><Relationship Id="rId9" Type="http://schemas.openxmlformats.org/officeDocument/2006/relationships/image" Target="../media/image14.png"/><Relationship Id="rId15" Type="http://schemas.openxmlformats.org/officeDocument/2006/relationships/image" Target="../media/image100.jpg"/><Relationship Id="rId14" Type="http://schemas.openxmlformats.org/officeDocument/2006/relationships/image" Target="../media/image94.png"/><Relationship Id="rId5" Type="http://schemas.openxmlformats.org/officeDocument/2006/relationships/image" Target="../media/image86.png"/><Relationship Id="rId6" Type="http://schemas.openxmlformats.org/officeDocument/2006/relationships/image" Target="../media/image79.png"/><Relationship Id="rId7" Type="http://schemas.openxmlformats.org/officeDocument/2006/relationships/image" Target="../media/image62.png"/><Relationship Id="rId8" Type="http://schemas.openxmlformats.org/officeDocument/2006/relationships/image" Target="../media/image8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Relationship Id="rId4" Type="http://schemas.openxmlformats.org/officeDocument/2006/relationships/image" Target="../media/image10.png"/><Relationship Id="rId10" Type="http://schemas.openxmlformats.org/officeDocument/2006/relationships/image" Target="../media/image92.png"/><Relationship Id="rId9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3" Type="http://schemas.openxmlformats.org/officeDocument/2006/relationships/image" Target="../media/image23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jp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17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jpg"/><Relationship Id="rId4" Type="http://schemas.openxmlformats.org/officeDocument/2006/relationships/image" Target="../media/image25.png"/><Relationship Id="rId5" Type="http://schemas.openxmlformats.org/officeDocument/2006/relationships/image" Target="../media/image41.png"/><Relationship Id="rId6" Type="http://schemas.openxmlformats.org/officeDocument/2006/relationships/image" Target="../media/image24.png"/><Relationship Id="rId7" Type="http://schemas.openxmlformats.org/officeDocument/2006/relationships/hyperlink" Target="https://satsuite.collegeboard.org/media/pdf/national-sat-validity-study-overview-admissions-enrollment-leaders.pdf" TargetMode="External"/><Relationship Id="rId8" Type="http://schemas.openxmlformats.org/officeDocument/2006/relationships/hyperlink" Target="https://www.jstor.org/stable/25592189?searchText=%28Predictive+Validity+of+SAT%29&amp;searchUri=%2Faction%2FdoAdvancedSearch%3Fq0%3DPredictive%2BValidity%2Bof%2BSAT%26f0%3Dall%26c1%3DAND%26f1%3Dall%26acc%3Don&amp;ab_segments=0%2Fbasic_search_gsv2%2Fcontrol&amp;refreqid=fastly-default%3A5776cf9f6cb154b742d6cd565d0cc6dd&amp;seq=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91.png"/><Relationship Id="rId8" Type="http://schemas.openxmlformats.org/officeDocument/2006/relationships/hyperlink" Target="https://www.washingtonpost.com/news/wonk/wp/2014/03/05/these-four-charts-show-how-the-sat-favors-the-rich-educated-families/" TargetMode="Externa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4.png"/><Relationship Id="rId13" Type="http://schemas.openxmlformats.org/officeDocument/2006/relationships/image" Target="../media/image56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17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3.jpg"/><Relationship Id="rId4" Type="http://schemas.openxmlformats.org/officeDocument/2006/relationships/image" Target="../media/image45.png"/><Relationship Id="rId9" Type="http://schemas.openxmlformats.org/officeDocument/2006/relationships/hyperlink" Target="https://scholarworks.uni.edu/cgi/viewcontent.cgi?article=1028&amp;context=rcapitol#:~:text=What%20factors%20make%20a%20student,likely%20to%20graduate%20from%20college%3F&amp;text=High%20School%20GPA%2C%20students%20perception,determining%20the%20likelihood%20of%20graduating.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37.png"/><Relationship Id="rId7" Type="http://schemas.openxmlformats.org/officeDocument/2006/relationships/image" Target="../media/image50.png"/><Relationship Id="rId8" Type="http://schemas.openxmlformats.org/officeDocument/2006/relationships/hyperlink" Target="https://allaccess.collegeboard.org/updated-look-sat-score-relationships-college-degree-completio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14137" l="209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67323">
            <a:off x="6324942" y="640607"/>
            <a:ext cx="2527887" cy="86775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2250728" y="1622425"/>
            <a:ext cx="4642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596592"/>
                </a:solidFill>
                <a:latin typeface="Abril Fatface"/>
                <a:ea typeface="Abril Fatface"/>
                <a:cs typeface="Abril Fatface"/>
                <a:sym typeface="Abril Fatface"/>
              </a:rPr>
              <a:t>Student Testing</a:t>
            </a:r>
            <a:endParaRPr sz="5000">
              <a:solidFill>
                <a:srgbClr val="59659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5000">
                <a:solidFill>
                  <a:srgbClr val="596592"/>
                </a:solidFill>
                <a:latin typeface="Abril Fatface"/>
                <a:ea typeface="Abril Fatface"/>
                <a:cs typeface="Abril Fatface"/>
                <a:sym typeface="Abril Fatface"/>
              </a:rPr>
              <a:t>and Graduation</a:t>
            </a:r>
            <a:endParaRPr sz="5000">
              <a:solidFill>
                <a:srgbClr val="59659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1275" y="2950601"/>
            <a:ext cx="2703035" cy="236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805179">
            <a:off x="-554012" y="-820926"/>
            <a:ext cx="3451749" cy="299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2166" y="0"/>
            <a:ext cx="699669" cy="84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8174807">
            <a:off x="-166956" y="3280931"/>
            <a:ext cx="3574392" cy="2846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4"/>
          <p:cNvPicPr preferRelativeResize="0"/>
          <p:nvPr/>
        </p:nvPicPr>
        <p:blipFill rotWithShape="1">
          <a:blip r:embed="rId3">
            <a:alphaModFix amt="63000"/>
          </a:blip>
          <a:srcRect b="14133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4"/>
          <p:cNvGrpSpPr/>
          <p:nvPr/>
        </p:nvGrpSpPr>
        <p:grpSpPr>
          <a:xfrm>
            <a:off x="2465162" y="1329485"/>
            <a:ext cx="4213592" cy="2031478"/>
            <a:chOff x="0" y="-257175"/>
            <a:chExt cx="2219549" cy="1070100"/>
          </a:xfrm>
        </p:grpSpPr>
        <p:sp>
          <p:nvSpPr>
            <p:cNvPr id="293" name="Google Shape;293;p34"/>
            <p:cNvSpPr/>
            <p:nvPr/>
          </p:nvSpPr>
          <p:spPr>
            <a:xfrm>
              <a:off x="0" y="0"/>
              <a:ext cx="2219549" cy="566652"/>
            </a:xfrm>
            <a:custGeom>
              <a:rect b="b" l="l" r="r" t="t"/>
              <a:pathLst>
                <a:path extrusionOk="0" h="566652" w="2219549">
                  <a:moveTo>
                    <a:pt x="0" y="0"/>
                  </a:moveTo>
                  <a:lnTo>
                    <a:pt x="2219549" y="0"/>
                  </a:lnTo>
                  <a:lnTo>
                    <a:pt x="2219549" y="566652"/>
                  </a:lnTo>
                  <a:lnTo>
                    <a:pt x="0" y="566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4" name="Google Shape;294;p34"/>
            <p:cNvSpPr txBox="1"/>
            <p:nvPr/>
          </p:nvSpPr>
          <p:spPr>
            <a:xfrm>
              <a:off x="0" y="-257175"/>
              <a:ext cx="8127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295" name="Google Shape;29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8100001">
            <a:off x="7087384" y="4163711"/>
            <a:ext cx="1914657" cy="105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68474" y="-1305855"/>
            <a:ext cx="3302162" cy="261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5215" y="-514204"/>
            <a:ext cx="3592286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2465162" y="3038215"/>
            <a:ext cx="4213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21925" y="81229"/>
            <a:ext cx="1645577" cy="131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7753" y="35588"/>
            <a:ext cx="1956773" cy="140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76940">
            <a:off x="-33753" y="4020909"/>
            <a:ext cx="1843087" cy="134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675" y="867725"/>
            <a:ext cx="4213601" cy="295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9857" y="867725"/>
            <a:ext cx="4504142" cy="29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 amt="63000"/>
          </a:blip>
          <a:srcRect b="14133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35"/>
          <p:cNvGrpSpPr/>
          <p:nvPr/>
        </p:nvGrpSpPr>
        <p:grpSpPr>
          <a:xfrm>
            <a:off x="2465162" y="1329485"/>
            <a:ext cx="4213592" cy="2031478"/>
            <a:chOff x="0" y="-257175"/>
            <a:chExt cx="2219549" cy="1070100"/>
          </a:xfrm>
        </p:grpSpPr>
        <p:sp>
          <p:nvSpPr>
            <p:cNvPr id="310" name="Google Shape;310;p35"/>
            <p:cNvSpPr/>
            <p:nvPr/>
          </p:nvSpPr>
          <p:spPr>
            <a:xfrm>
              <a:off x="0" y="0"/>
              <a:ext cx="2219549" cy="566652"/>
            </a:xfrm>
            <a:custGeom>
              <a:rect b="b" l="l" r="r" t="t"/>
              <a:pathLst>
                <a:path extrusionOk="0" h="566652" w="2219549">
                  <a:moveTo>
                    <a:pt x="0" y="0"/>
                  </a:moveTo>
                  <a:lnTo>
                    <a:pt x="2219549" y="0"/>
                  </a:lnTo>
                  <a:lnTo>
                    <a:pt x="2219549" y="566652"/>
                  </a:lnTo>
                  <a:lnTo>
                    <a:pt x="0" y="566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1" name="Google Shape;311;p35"/>
            <p:cNvSpPr txBox="1"/>
            <p:nvPr/>
          </p:nvSpPr>
          <p:spPr>
            <a:xfrm>
              <a:off x="0" y="-257175"/>
              <a:ext cx="8127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312" name="Google Shape;3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8100001">
            <a:off x="7087384" y="4163711"/>
            <a:ext cx="1914657" cy="105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68474" y="-1305855"/>
            <a:ext cx="3302162" cy="261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5215" y="-514204"/>
            <a:ext cx="3592286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 txBox="1"/>
          <p:nvPr/>
        </p:nvSpPr>
        <p:spPr>
          <a:xfrm>
            <a:off x="2465162" y="3038215"/>
            <a:ext cx="4213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16" name="Google Shape;31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21925" y="81229"/>
            <a:ext cx="1645577" cy="131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7753" y="35588"/>
            <a:ext cx="1956773" cy="140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76940">
            <a:off x="-33753" y="4020909"/>
            <a:ext cx="1843087" cy="134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675" y="867725"/>
            <a:ext cx="4213601" cy="295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9857" y="867725"/>
            <a:ext cx="4504142" cy="29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8200" y="1437356"/>
            <a:ext cx="4213800" cy="1316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08697" y="1391699"/>
            <a:ext cx="3734446" cy="1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1835488" y="2081987"/>
            <a:ext cx="1562050" cy="14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6217275" y="2014312"/>
            <a:ext cx="1562050" cy="14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6"/>
          <p:cNvPicPr preferRelativeResize="0"/>
          <p:nvPr/>
        </p:nvPicPr>
        <p:blipFill rotWithShape="1">
          <a:blip r:embed="rId3">
            <a:alphaModFix amt="63000"/>
          </a:blip>
          <a:srcRect b="14133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551562">
            <a:off x="-1183549" y="118170"/>
            <a:ext cx="3657601" cy="145639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514350" y="1885950"/>
            <a:ext cx="4358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5">
            <a:alphaModFix/>
          </a:blip>
          <a:srcRect b="-4229" l="13490" r="-13489" t="4230"/>
          <a:stretch/>
        </p:blipFill>
        <p:spPr>
          <a:xfrm rot="10799979">
            <a:off x="7450220" y="-300892"/>
            <a:ext cx="1693789" cy="229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276" y="564325"/>
            <a:ext cx="6074800" cy="39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1775" y="1083213"/>
            <a:ext cx="5692826" cy="17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3552200" y="2392750"/>
            <a:ext cx="2320400" cy="11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7"/>
          <p:cNvPicPr preferRelativeResize="0"/>
          <p:nvPr/>
        </p:nvPicPr>
        <p:blipFill rotWithShape="1">
          <a:blip r:embed="rId3">
            <a:alphaModFix amt="63000"/>
          </a:blip>
          <a:srcRect b="14133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700000">
            <a:off x="6628201" y="174508"/>
            <a:ext cx="3657601" cy="145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2175358">
            <a:off x="352869" y="4045782"/>
            <a:ext cx="911289" cy="149169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 txBox="1"/>
          <p:nvPr/>
        </p:nvSpPr>
        <p:spPr>
          <a:xfrm>
            <a:off x="514350" y="1885950"/>
            <a:ext cx="4358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175" y="3231938"/>
            <a:ext cx="3210200" cy="32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 rotWithShape="1">
          <a:blip r:embed="rId7">
            <a:alphaModFix/>
          </a:blip>
          <a:srcRect b="-4229" l="13490" r="-13489" t="4230"/>
          <a:stretch/>
        </p:blipFill>
        <p:spPr>
          <a:xfrm rot="-21">
            <a:off x="-228955" y="-124592"/>
            <a:ext cx="1693789" cy="229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25" y="852200"/>
            <a:ext cx="4554075" cy="31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4775" y="878411"/>
            <a:ext cx="4554075" cy="30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7"/>
          <p:cNvSpPr/>
          <p:nvPr/>
        </p:nvSpPr>
        <p:spPr>
          <a:xfrm>
            <a:off x="1539675" y="1547738"/>
            <a:ext cx="2514600" cy="1905000"/>
          </a:xfrm>
          <a:custGeom>
            <a:rect b="b" l="l" r="r" t="t"/>
            <a:pathLst>
              <a:path extrusionOk="0" h="76200" w="100584">
                <a:moveTo>
                  <a:pt x="0" y="76200"/>
                </a:moveTo>
                <a:cubicBezTo>
                  <a:pt x="3747" y="68707"/>
                  <a:pt x="5715" y="43942"/>
                  <a:pt x="22479" y="31242"/>
                </a:cubicBezTo>
                <a:cubicBezTo>
                  <a:pt x="39243" y="18542"/>
                  <a:pt x="87567" y="5207"/>
                  <a:pt x="100584" y="0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" name="Google Shape;349;p37"/>
          <p:cNvSpPr/>
          <p:nvPr/>
        </p:nvSpPr>
        <p:spPr>
          <a:xfrm>
            <a:off x="6362750" y="1485175"/>
            <a:ext cx="2171700" cy="1924050"/>
          </a:xfrm>
          <a:custGeom>
            <a:rect b="b" l="l" r="r" t="t"/>
            <a:pathLst>
              <a:path extrusionOk="0" h="76962" w="86868">
                <a:moveTo>
                  <a:pt x="0" y="76962"/>
                </a:moveTo>
                <a:cubicBezTo>
                  <a:pt x="3683" y="70104"/>
                  <a:pt x="7620" y="48641"/>
                  <a:pt x="22098" y="35814"/>
                </a:cubicBezTo>
                <a:cubicBezTo>
                  <a:pt x="36576" y="22987"/>
                  <a:pt x="76073" y="5969"/>
                  <a:pt x="86868" y="0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8"/>
          <p:cNvPicPr preferRelativeResize="0"/>
          <p:nvPr/>
        </p:nvPicPr>
        <p:blipFill rotWithShape="1">
          <a:blip r:embed="rId3">
            <a:alphaModFix amt="63000"/>
          </a:blip>
          <a:srcRect b="14133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38"/>
          <p:cNvGrpSpPr/>
          <p:nvPr/>
        </p:nvGrpSpPr>
        <p:grpSpPr>
          <a:xfrm>
            <a:off x="2465162" y="1329476"/>
            <a:ext cx="4213676" cy="2031281"/>
            <a:chOff x="0" y="-257175"/>
            <a:chExt cx="2219549" cy="1069975"/>
          </a:xfrm>
        </p:grpSpPr>
        <p:sp>
          <p:nvSpPr>
            <p:cNvPr id="356" name="Google Shape;356;p38"/>
            <p:cNvSpPr/>
            <p:nvPr/>
          </p:nvSpPr>
          <p:spPr>
            <a:xfrm>
              <a:off x="0" y="0"/>
              <a:ext cx="2219549" cy="566652"/>
            </a:xfrm>
            <a:custGeom>
              <a:rect b="b" l="l" r="r" t="t"/>
              <a:pathLst>
                <a:path extrusionOk="0" h="566652" w="2219549">
                  <a:moveTo>
                    <a:pt x="0" y="0"/>
                  </a:moveTo>
                  <a:lnTo>
                    <a:pt x="2219549" y="0"/>
                  </a:lnTo>
                  <a:lnTo>
                    <a:pt x="2219549" y="566652"/>
                  </a:lnTo>
                  <a:lnTo>
                    <a:pt x="0" y="566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7" name="Google Shape;357;p38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358" name="Google Shape;35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8100001">
            <a:off x="7087384" y="4163711"/>
            <a:ext cx="1914657" cy="105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68474" y="-1305855"/>
            <a:ext cx="3302162" cy="261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5215" y="-514204"/>
            <a:ext cx="359228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/>
          <p:nvPr/>
        </p:nvSpPr>
        <p:spPr>
          <a:xfrm>
            <a:off x="2465162" y="3038215"/>
            <a:ext cx="4213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62" name="Google Shape;36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21925" y="81229"/>
            <a:ext cx="1645577" cy="131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7753" y="35588"/>
            <a:ext cx="1956773" cy="140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76940">
            <a:off x="-33753" y="4020909"/>
            <a:ext cx="1843087" cy="134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16850" y="831625"/>
            <a:ext cx="4427150" cy="316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4800" y="867525"/>
            <a:ext cx="42672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b="14137" l="209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1370859" y="1428800"/>
            <a:ext cx="640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596592"/>
                </a:solidFill>
                <a:latin typeface="Abril Fatface"/>
                <a:ea typeface="Abril Fatface"/>
                <a:cs typeface="Abril Fatface"/>
                <a:sym typeface="Abril Fatface"/>
              </a:rPr>
              <a:t>What  is Retention?</a:t>
            </a:r>
            <a:endParaRPr sz="700"/>
          </a:p>
        </p:txBody>
      </p:sp>
      <p:sp>
        <p:nvSpPr>
          <p:cNvPr id="373" name="Google Shape;373;p39"/>
          <p:cNvSpPr txBox="1"/>
          <p:nvPr/>
        </p:nvSpPr>
        <p:spPr>
          <a:xfrm>
            <a:off x="1456575" y="2362193"/>
            <a:ext cx="64023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030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03033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303033"/>
                </a:solidFill>
                <a:latin typeface="Lato"/>
                <a:ea typeface="Lato"/>
                <a:cs typeface="Lato"/>
                <a:sym typeface="Lato"/>
              </a:rPr>
              <a:t>Retention rates </a:t>
            </a:r>
            <a:r>
              <a:rPr lang="en" sz="1600">
                <a:solidFill>
                  <a:srgbClr val="303033"/>
                </a:solidFill>
                <a:latin typeface="Lato"/>
                <a:ea typeface="Lato"/>
                <a:cs typeface="Lato"/>
                <a:sym typeface="Lato"/>
              </a:rPr>
              <a:t>→  Inversely proportional to admission rates</a:t>
            </a:r>
            <a:endParaRPr sz="1600">
              <a:solidFill>
                <a:srgbClr val="3030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030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30303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>
                <a:solidFill>
                  <a:srgbClr val="30303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NCES</a:t>
            </a:r>
            <a:endParaRPr sz="1200">
              <a:solidFill>
                <a:schemeClr val="accent5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030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364304" y="0"/>
            <a:ext cx="2710290" cy="119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843080">
            <a:off x="-353737" y="95165"/>
            <a:ext cx="1354202" cy="137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667444" y="252414"/>
            <a:ext cx="1956773" cy="140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73191" y="4062097"/>
            <a:ext cx="1956773" cy="140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19595" y="-697110"/>
            <a:ext cx="3657600" cy="166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912908">
            <a:off x="6695844" y="-438258"/>
            <a:ext cx="1263668" cy="1682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9"/>
          <p:cNvSpPr txBox="1"/>
          <p:nvPr/>
        </p:nvSpPr>
        <p:spPr>
          <a:xfrm>
            <a:off x="1659075" y="1526775"/>
            <a:ext cx="565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0"/>
          <p:cNvPicPr preferRelativeResize="0"/>
          <p:nvPr/>
        </p:nvPicPr>
        <p:blipFill rotWithShape="1">
          <a:blip r:embed="rId3">
            <a:alphaModFix amt="63000"/>
          </a:blip>
          <a:srcRect b="14133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551562">
            <a:off x="-1183549" y="118170"/>
            <a:ext cx="3657601" cy="145639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/>
          <p:nvPr/>
        </p:nvSpPr>
        <p:spPr>
          <a:xfrm>
            <a:off x="514350" y="1885950"/>
            <a:ext cx="4358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88" name="Google Shape;388;p40"/>
          <p:cNvPicPr preferRelativeResize="0"/>
          <p:nvPr/>
        </p:nvPicPr>
        <p:blipFill rotWithShape="1">
          <a:blip r:embed="rId5">
            <a:alphaModFix/>
          </a:blip>
          <a:srcRect b="-4229" l="13490" r="-13489" t="4230"/>
          <a:stretch/>
        </p:blipFill>
        <p:spPr>
          <a:xfrm rot="10799979">
            <a:off x="7450220" y="-300892"/>
            <a:ext cx="1693789" cy="229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9775" y="789563"/>
            <a:ext cx="6144474" cy="35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/>
          <p:nvPr/>
        </p:nvSpPr>
        <p:spPr>
          <a:xfrm>
            <a:off x="2623700" y="0"/>
            <a:ext cx="425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596592"/>
                </a:solidFill>
                <a:latin typeface="Calibri"/>
                <a:ea typeface="Calibri"/>
                <a:cs typeface="Calibri"/>
                <a:sym typeface="Calibri"/>
              </a:rPr>
              <a:t>14.6% increase in retention at lower </a:t>
            </a:r>
            <a:r>
              <a:rPr b="1" lang="en" sz="2100">
                <a:solidFill>
                  <a:srgbClr val="596592"/>
                </a:solidFill>
                <a:latin typeface="Calibri"/>
                <a:ea typeface="Calibri"/>
                <a:cs typeface="Calibri"/>
                <a:sym typeface="Calibri"/>
              </a:rPr>
              <a:t>admission </a:t>
            </a:r>
            <a:r>
              <a:rPr b="1" lang="en" sz="2100">
                <a:solidFill>
                  <a:srgbClr val="596592"/>
                </a:solidFill>
                <a:latin typeface="Calibri"/>
                <a:ea typeface="Calibri"/>
                <a:cs typeface="Calibri"/>
                <a:sym typeface="Calibri"/>
              </a:rPr>
              <a:t>rates</a:t>
            </a:r>
            <a:endParaRPr b="1" sz="2100">
              <a:solidFill>
                <a:srgbClr val="5965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1" name="Google Shape;391;p40"/>
          <p:cNvCxnSpPr/>
          <p:nvPr/>
        </p:nvCxnSpPr>
        <p:spPr>
          <a:xfrm rot="10800000">
            <a:off x="4252675" y="1587300"/>
            <a:ext cx="5100" cy="72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40"/>
          <p:cNvSpPr txBox="1"/>
          <p:nvPr/>
        </p:nvSpPr>
        <p:spPr>
          <a:xfrm>
            <a:off x="95250" y="4667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College Board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93" name="Google Shape;393;p40"/>
          <p:cNvCxnSpPr/>
          <p:nvPr/>
        </p:nvCxnSpPr>
        <p:spPr>
          <a:xfrm>
            <a:off x="6986275" y="1993650"/>
            <a:ext cx="10500" cy="536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1"/>
          <p:cNvPicPr preferRelativeResize="0"/>
          <p:nvPr/>
        </p:nvPicPr>
        <p:blipFill rotWithShape="1">
          <a:blip r:embed="rId3">
            <a:alphaModFix amt="51000"/>
          </a:blip>
          <a:srcRect b="14133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4775" y="2008562"/>
            <a:ext cx="1354100" cy="1088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41"/>
          <p:cNvGrpSpPr/>
          <p:nvPr/>
        </p:nvGrpSpPr>
        <p:grpSpPr>
          <a:xfrm rot="7817088">
            <a:off x="1275179" y="-1157082"/>
            <a:ext cx="2108431" cy="1534935"/>
            <a:chOff x="0" y="0"/>
            <a:chExt cx="5621793" cy="4092659"/>
          </a:xfrm>
        </p:grpSpPr>
        <p:pic>
          <p:nvPicPr>
            <p:cNvPr id="401" name="Google Shape;401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073733">
              <a:off x="566272" y="720634"/>
              <a:ext cx="2810077" cy="2799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7726267">
              <a:off x="2245443" y="572165"/>
              <a:ext cx="2810077" cy="27998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3" name="Google Shape;40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266811">
            <a:off x="-566333" y="631446"/>
            <a:ext cx="1957867" cy="76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19669">
            <a:off x="8309598" y="3440310"/>
            <a:ext cx="1112641" cy="189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477119" y="4194504"/>
            <a:ext cx="1569765" cy="166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30357" y="-419559"/>
            <a:ext cx="1330872" cy="136309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1"/>
          <p:cNvSpPr txBox="1"/>
          <p:nvPr/>
        </p:nvSpPr>
        <p:spPr>
          <a:xfrm>
            <a:off x="2296558" y="514350"/>
            <a:ext cx="455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408" name="Google Shape;408;p41"/>
          <p:cNvGrpSpPr/>
          <p:nvPr/>
        </p:nvGrpSpPr>
        <p:grpSpPr>
          <a:xfrm rot="2405353">
            <a:off x="8066645" y="1427161"/>
            <a:ext cx="1681706" cy="835598"/>
            <a:chOff x="0" y="0"/>
            <a:chExt cx="4484408" cy="2228190"/>
          </a:xfrm>
        </p:grpSpPr>
        <p:pic>
          <p:nvPicPr>
            <p:cNvPr id="409" name="Google Shape;409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 rot="-5400000">
              <a:off x="345124" y="-345124"/>
              <a:ext cx="2080820" cy="2771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 rot="5400000">
              <a:off x="2058464" y="-197754"/>
              <a:ext cx="2080820" cy="27710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" name="Google Shape;411;p41"/>
          <p:cNvGrpSpPr/>
          <p:nvPr/>
        </p:nvGrpSpPr>
        <p:grpSpPr>
          <a:xfrm rot="-2700000">
            <a:off x="-1316058" y="3217066"/>
            <a:ext cx="1727187" cy="1098763"/>
            <a:chOff x="1" y="0"/>
            <a:chExt cx="4605225" cy="2929649"/>
          </a:xfrm>
        </p:grpSpPr>
        <p:pic>
          <p:nvPicPr>
            <p:cNvPr id="412" name="Google Shape;412;p4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-5400000">
              <a:off x="194086" y="351084"/>
              <a:ext cx="2384479" cy="277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4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5097658">
              <a:off x="2039004" y="-73718"/>
              <a:ext cx="2285015" cy="2656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 rot="2932207">
            <a:off x="7248117" y="4935887"/>
            <a:ext cx="1586738" cy="874744"/>
            <a:chOff x="0" y="0"/>
            <a:chExt cx="4230666" cy="2332300"/>
          </a:xfrm>
        </p:grpSpPr>
        <p:pic>
          <p:nvPicPr>
            <p:cNvPr id="415" name="Google Shape;415;p4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688605" y="113773"/>
              <a:ext cx="2542061" cy="2218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0" y="0"/>
              <a:ext cx="2542061" cy="2218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41"/>
          <p:cNvSpPr txBox="1"/>
          <p:nvPr/>
        </p:nvSpPr>
        <p:spPr>
          <a:xfrm>
            <a:off x="5765870" y="3712606"/>
            <a:ext cx="201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18" name="Google Shape;418;p41"/>
          <p:cNvSpPr txBox="1"/>
          <p:nvPr/>
        </p:nvSpPr>
        <p:spPr>
          <a:xfrm>
            <a:off x="1361753" y="2346441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19" name="Google Shape;419;p41"/>
          <p:cNvSpPr txBox="1"/>
          <p:nvPr/>
        </p:nvSpPr>
        <p:spPr>
          <a:xfrm>
            <a:off x="5765870" y="2346441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20" name="Google Shape;420;p41"/>
          <p:cNvSpPr txBox="1"/>
          <p:nvPr/>
        </p:nvSpPr>
        <p:spPr>
          <a:xfrm>
            <a:off x="1361753" y="4148635"/>
            <a:ext cx="1990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21" name="Google Shape;421;p41"/>
          <p:cNvSpPr txBox="1"/>
          <p:nvPr/>
        </p:nvSpPr>
        <p:spPr>
          <a:xfrm>
            <a:off x="1708850" y="448798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</p:txBody>
      </p:sp>
      <p:pic>
        <p:nvPicPr>
          <p:cNvPr id="422" name="Google Shape;422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64986" y="452275"/>
            <a:ext cx="6357849" cy="38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 txBox="1"/>
          <p:nvPr/>
        </p:nvSpPr>
        <p:spPr>
          <a:xfrm>
            <a:off x="1421850" y="4551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College Board</a:t>
            </a:r>
            <a:endParaRPr/>
          </a:p>
        </p:txBody>
      </p:sp>
      <p:cxnSp>
        <p:nvCxnSpPr>
          <p:cNvPr id="424" name="Google Shape;424;p41"/>
          <p:cNvCxnSpPr/>
          <p:nvPr/>
        </p:nvCxnSpPr>
        <p:spPr>
          <a:xfrm flipH="1" rot="10800000">
            <a:off x="2906875" y="1123950"/>
            <a:ext cx="2428800" cy="543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41"/>
          <p:cNvSpPr txBox="1"/>
          <p:nvPr/>
        </p:nvSpPr>
        <p:spPr>
          <a:xfrm>
            <a:off x="3097375" y="943525"/>
            <a:ext cx="80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41% Increase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2"/>
          <p:cNvPicPr preferRelativeResize="0"/>
          <p:nvPr/>
        </p:nvPicPr>
        <p:blipFill rotWithShape="1">
          <a:blip r:embed="rId3">
            <a:alphaModFix amt="51000"/>
          </a:blip>
          <a:srcRect b="14137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829" y="215124"/>
            <a:ext cx="967252" cy="98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846522" y="2172149"/>
            <a:ext cx="967252" cy="98516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2"/>
          <p:cNvSpPr txBox="1"/>
          <p:nvPr/>
        </p:nvSpPr>
        <p:spPr>
          <a:xfrm>
            <a:off x="2041642" y="514350"/>
            <a:ext cx="5060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34" name="Google Shape;43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65273">
            <a:off x="7566705" y="64514"/>
            <a:ext cx="1358887" cy="155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3946721">
            <a:off x="49758" y="3481169"/>
            <a:ext cx="1377337" cy="13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/>
          <p:nvPr/>
        </p:nvSpPr>
        <p:spPr>
          <a:xfrm>
            <a:off x="3745482" y="3302981"/>
            <a:ext cx="1653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7" name="Google Shape;437;p42"/>
          <p:cNvSpPr txBox="1"/>
          <p:nvPr/>
        </p:nvSpPr>
        <p:spPr>
          <a:xfrm>
            <a:off x="3745482" y="3698312"/>
            <a:ext cx="1653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8" name="Google Shape;438;p42"/>
          <p:cNvSpPr txBox="1"/>
          <p:nvPr/>
        </p:nvSpPr>
        <p:spPr>
          <a:xfrm>
            <a:off x="806649" y="3302981"/>
            <a:ext cx="1653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9" name="Google Shape;439;p42"/>
          <p:cNvSpPr txBox="1"/>
          <p:nvPr/>
        </p:nvSpPr>
        <p:spPr>
          <a:xfrm>
            <a:off x="806649" y="3698312"/>
            <a:ext cx="1653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0" name="Google Shape;440;p42"/>
          <p:cNvSpPr txBox="1"/>
          <p:nvPr/>
        </p:nvSpPr>
        <p:spPr>
          <a:xfrm>
            <a:off x="6562213" y="3302981"/>
            <a:ext cx="1897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1" name="Google Shape;441;p42"/>
          <p:cNvSpPr txBox="1"/>
          <p:nvPr/>
        </p:nvSpPr>
        <p:spPr>
          <a:xfrm>
            <a:off x="6684314" y="3698312"/>
            <a:ext cx="1653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2" name="Google Shape;442;p42"/>
          <p:cNvSpPr txBox="1"/>
          <p:nvPr/>
        </p:nvSpPr>
        <p:spPr>
          <a:xfrm>
            <a:off x="1495613" y="2395454"/>
            <a:ext cx="27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443" name="Google Shape;443;p42"/>
          <p:cNvGrpSpPr/>
          <p:nvPr/>
        </p:nvGrpSpPr>
        <p:grpSpPr>
          <a:xfrm rot="-868255">
            <a:off x="381014" y="2053866"/>
            <a:ext cx="551777" cy="790873"/>
            <a:chOff x="0" y="0"/>
            <a:chExt cx="1939281" cy="2627103"/>
          </a:xfrm>
        </p:grpSpPr>
        <p:pic>
          <p:nvPicPr>
            <p:cNvPr id="444" name="Google Shape;444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1939281" cy="26271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p42"/>
            <p:cNvSpPr txBox="1"/>
            <p:nvPr/>
          </p:nvSpPr>
          <p:spPr>
            <a:xfrm>
              <a:off x="568400" y="884964"/>
              <a:ext cx="802500" cy="8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.</a:t>
              </a:r>
              <a:endParaRPr sz="700"/>
            </a:p>
          </p:txBody>
        </p:sp>
      </p:grpSp>
      <p:sp>
        <p:nvSpPr>
          <p:cNvPr id="446" name="Google Shape;446;p42"/>
          <p:cNvSpPr txBox="1"/>
          <p:nvPr/>
        </p:nvSpPr>
        <p:spPr>
          <a:xfrm>
            <a:off x="7358246" y="2395454"/>
            <a:ext cx="30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47" name="Google Shape;447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07322" y="3698303"/>
            <a:ext cx="973564" cy="104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34024" y="364613"/>
            <a:ext cx="5680375" cy="44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3"/>
          <p:cNvPicPr preferRelativeResize="0"/>
          <p:nvPr/>
        </p:nvPicPr>
        <p:blipFill rotWithShape="1">
          <a:blip r:embed="rId3">
            <a:alphaModFix/>
          </a:blip>
          <a:srcRect b="14137" l="209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43"/>
          <p:cNvGrpSpPr/>
          <p:nvPr/>
        </p:nvGrpSpPr>
        <p:grpSpPr>
          <a:xfrm>
            <a:off x="142778" y="40588"/>
            <a:ext cx="3851587" cy="1870325"/>
            <a:chOff x="-4165600" y="-4842733"/>
            <a:chExt cx="10270900" cy="4987533"/>
          </a:xfrm>
        </p:grpSpPr>
        <p:sp>
          <p:nvSpPr>
            <p:cNvPr id="455" name="Google Shape;455;p43"/>
            <p:cNvSpPr txBox="1"/>
            <p:nvPr/>
          </p:nvSpPr>
          <p:spPr>
            <a:xfrm>
              <a:off x="-4165600" y="-4842733"/>
              <a:ext cx="84657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>
                  <a:solidFill>
                    <a:srgbClr val="191919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Conclusion</a:t>
              </a:r>
              <a:endParaRPr sz="700"/>
            </a:p>
          </p:txBody>
        </p:sp>
        <p:sp>
          <p:nvSpPr>
            <p:cNvPr id="456" name="Google Shape;456;p43"/>
            <p:cNvSpPr txBox="1"/>
            <p:nvPr/>
          </p:nvSpPr>
          <p:spPr>
            <a:xfrm>
              <a:off x="0" y="-142600"/>
              <a:ext cx="6105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457" name="Google Shape;45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76250" y="2399538"/>
            <a:ext cx="967252" cy="98516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3"/>
          <p:cNvSpPr txBox="1"/>
          <p:nvPr/>
        </p:nvSpPr>
        <p:spPr>
          <a:xfrm>
            <a:off x="896124" y="2181331"/>
            <a:ext cx="305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9" name="Google Shape;45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867895">
            <a:off x="4634923" y="446166"/>
            <a:ext cx="1250533" cy="119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86732">
            <a:off x="8030003" y="801168"/>
            <a:ext cx="1136320" cy="108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2103370">
            <a:off x="6545690" y="-222252"/>
            <a:ext cx="861133" cy="82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6050" y="1991875"/>
            <a:ext cx="5587950" cy="315161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3"/>
          <p:cNvSpPr txBox="1"/>
          <p:nvPr/>
        </p:nvSpPr>
        <p:spPr>
          <a:xfrm>
            <a:off x="0" y="1029700"/>
            <a:ext cx="550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latin typeface="Calibri"/>
                <a:ea typeface="Calibri"/>
                <a:cs typeface="Calibri"/>
                <a:sym typeface="Calibri"/>
              </a:rPr>
              <a:t>What Affects Student Success?</a:t>
            </a:r>
            <a:endParaRPr b="1" sz="21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181050" y="1473325"/>
            <a:ext cx="3324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6592"/>
              </a:buClr>
              <a:buSzPts val="1900"/>
              <a:buFont typeface="Average"/>
              <a:buChar char="-"/>
            </a:pPr>
            <a:r>
              <a:rPr b="1" lang="en" sz="1900">
                <a:solidFill>
                  <a:srgbClr val="596592"/>
                </a:solidFill>
                <a:latin typeface="Average"/>
                <a:ea typeface="Average"/>
                <a:cs typeface="Average"/>
                <a:sym typeface="Average"/>
              </a:rPr>
              <a:t>SAT Score</a:t>
            </a:r>
            <a:endParaRPr b="1" sz="1900">
              <a:solidFill>
                <a:srgbClr val="59659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6592"/>
              </a:buClr>
              <a:buSzPts val="1900"/>
              <a:buFont typeface="Average"/>
              <a:buChar char="-"/>
            </a:pPr>
            <a:r>
              <a:rPr b="1" lang="en" sz="1900">
                <a:solidFill>
                  <a:srgbClr val="596592"/>
                </a:solidFill>
                <a:latin typeface="Average"/>
                <a:ea typeface="Average"/>
                <a:cs typeface="Average"/>
                <a:sym typeface="Average"/>
              </a:rPr>
              <a:t>Median Income</a:t>
            </a:r>
            <a:endParaRPr b="1" sz="1900">
              <a:solidFill>
                <a:srgbClr val="59659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96592"/>
              </a:buClr>
              <a:buSzPts val="1900"/>
              <a:buFont typeface="Average"/>
              <a:buChar char="-"/>
            </a:pPr>
            <a:r>
              <a:rPr b="1" lang="en" sz="1900">
                <a:solidFill>
                  <a:srgbClr val="596592"/>
                </a:solidFill>
                <a:latin typeface="Average"/>
                <a:ea typeface="Average"/>
                <a:cs typeface="Average"/>
                <a:sym typeface="Average"/>
              </a:rPr>
              <a:t>ACT (</a:t>
            </a:r>
            <a:r>
              <a:rPr b="1" lang="en" sz="1900">
                <a:solidFill>
                  <a:srgbClr val="596592"/>
                </a:solidFill>
                <a:latin typeface="Average"/>
                <a:ea typeface="Average"/>
                <a:cs typeface="Average"/>
                <a:sym typeface="Average"/>
              </a:rPr>
              <a:t>Inconclusive</a:t>
            </a:r>
            <a:r>
              <a:rPr b="1" lang="en" sz="1900">
                <a:solidFill>
                  <a:srgbClr val="596592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b="1" sz="1900">
              <a:solidFill>
                <a:srgbClr val="59659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 amt="63000"/>
          </a:blip>
          <a:srcRect b="14137" l="209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4">
            <a:alphaModFix/>
          </a:blip>
          <a:srcRect b="0" l="20388" r="20388" t="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5138518" y="991283"/>
            <a:ext cx="3101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303033"/>
                </a:solidFill>
                <a:latin typeface="Abril Fatface"/>
                <a:ea typeface="Abril Fatface"/>
                <a:cs typeface="Abril Fatface"/>
                <a:sym typeface="Abril Fatface"/>
              </a:rPr>
              <a:t>SAT &amp; ACT</a:t>
            </a:r>
            <a:endParaRPr sz="700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303033"/>
                </a:solidFill>
                <a:latin typeface="Abril Fatface"/>
                <a:ea typeface="Abril Fatface"/>
                <a:cs typeface="Abril Fatface"/>
                <a:sym typeface="Abril Fatface"/>
              </a:rPr>
              <a:t>History</a:t>
            </a:r>
            <a:endParaRPr sz="700"/>
          </a:p>
        </p:txBody>
      </p:sp>
      <p:sp>
        <p:nvSpPr>
          <p:cNvPr id="143" name="Google Shape;143;p26"/>
          <p:cNvSpPr txBox="1"/>
          <p:nvPr/>
        </p:nvSpPr>
        <p:spPr>
          <a:xfrm>
            <a:off x="5138526" y="2739543"/>
            <a:ext cx="3470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SAT dates back to 1926</a:t>
            </a:r>
            <a:endParaRPr sz="15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SAT “Scholastic Assessment Test”</a:t>
            </a:r>
            <a:endParaRPr sz="1500"/>
          </a:p>
          <a:p>
            <a:pPr indent="-323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ACT dates back to 1959</a:t>
            </a:r>
            <a:endParaRPr sz="1500"/>
          </a:p>
          <a:p>
            <a:pPr indent="-323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ACT “American College Testing”</a:t>
            </a:r>
            <a:endParaRPr sz="1500"/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843080">
            <a:off x="8082657" y="-211230"/>
            <a:ext cx="1354202" cy="137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8595" y="-22586"/>
            <a:ext cx="1956772" cy="140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60414" y="3391807"/>
            <a:ext cx="1378104" cy="232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5207675" y="4470425"/>
            <a:ext cx="33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r>
              <a:rPr lang="en"/>
              <a:t>: </a:t>
            </a:r>
            <a:r>
              <a:rPr lang="en" u="sng">
                <a:solidFill>
                  <a:srgbClr val="FFD966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bestcolleges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4"/>
          <p:cNvPicPr preferRelativeResize="0"/>
          <p:nvPr/>
        </p:nvPicPr>
        <p:blipFill rotWithShape="1">
          <a:blip r:embed="rId3">
            <a:alphaModFix amt="63000"/>
          </a:blip>
          <a:srcRect b="14133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4"/>
          <p:cNvSpPr txBox="1"/>
          <p:nvPr/>
        </p:nvSpPr>
        <p:spPr>
          <a:xfrm>
            <a:off x="2580394" y="399538"/>
            <a:ext cx="398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596592"/>
                </a:solidFill>
                <a:latin typeface="Abril Fatface"/>
                <a:ea typeface="Abril Fatface"/>
                <a:cs typeface="Abril Fatface"/>
                <a:sym typeface="Abril Fatface"/>
              </a:rPr>
              <a:t>Team 11 </a:t>
            </a:r>
            <a:r>
              <a:rPr lang="en" sz="1500">
                <a:solidFill>
                  <a:srgbClr val="596592"/>
                </a:solidFill>
                <a:latin typeface="Abril Fatface"/>
                <a:ea typeface="Abril Fatface"/>
                <a:cs typeface="Abril Fatface"/>
                <a:sym typeface="Abril Fatface"/>
              </a:rPr>
              <a:t>(Team Lucyfer)</a:t>
            </a:r>
            <a:endParaRPr sz="100"/>
          </a:p>
        </p:txBody>
      </p:sp>
      <p:sp>
        <p:nvSpPr>
          <p:cNvPr id="471" name="Google Shape;471;p44"/>
          <p:cNvSpPr txBox="1"/>
          <p:nvPr/>
        </p:nvSpPr>
        <p:spPr>
          <a:xfrm>
            <a:off x="2163264" y="2493618"/>
            <a:ext cx="193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3033"/>
                </a:solidFill>
                <a:latin typeface="Merriweather"/>
                <a:ea typeface="Merriweather"/>
                <a:cs typeface="Merriweather"/>
                <a:sym typeface="Merriweather"/>
              </a:rPr>
              <a:t>Francis Crawford</a:t>
            </a:r>
            <a:endParaRPr sz="700"/>
          </a:p>
        </p:txBody>
      </p:sp>
      <p:sp>
        <p:nvSpPr>
          <p:cNvPr id="472" name="Google Shape;472;p44"/>
          <p:cNvSpPr txBox="1"/>
          <p:nvPr/>
        </p:nvSpPr>
        <p:spPr>
          <a:xfrm>
            <a:off x="2097164" y="4141306"/>
            <a:ext cx="193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3033"/>
                </a:solidFill>
                <a:latin typeface="Merriweather"/>
                <a:ea typeface="Merriweather"/>
                <a:cs typeface="Merriweather"/>
                <a:sym typeface="Merriweather"/>
              </a:rPr>
              <a:t>Isabel Sy</a:t>
            </a:r>
            <a:endParaRPr sz="700"/>
          </a:p>
        </p:txBody>
      </p:sp>
      <p:sp>
        <p:nvSpPr>
          <p:cNvPr id="473" name="Google Shape;473;p44"/>
          <p:cNvSpPr txBox="1"/>
          <p:nvPr/>
        </p:nvSpPr>
        <p:spPr>
          <a:xfrm>
            <a:off x="5413787" y="2480856"/>
            <a:ext cx="1935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303033"/>
                </a:solidFill>
                <a:latin typeface="Merriweather"/>
                <a:ea typeface="Merriweather"/>
                <a:cs typeface="Merriweather"/>
                <a:sym typeface="Merriweather"/>
              </a:rPr>
              <a:t>Mustafa Naeem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0303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3604312" y="4021731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75" name="Google Shape;475;p44"/>
          <p:cNvSpPr txBox="1"/>
          <p:nvPr/>
        </p:nvSpPr>
        <p:spPr>
          <a:xfrm>
            <a:off x="5105525" y="4141300"/>
            <a:ext cx="255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>
                <a:solidFill>
                  <a:srgbClr val="303033"/>
                </a:solidFill>
                <a:latin typeface="Merriweather"/>
                <a:ea typeface="Merriweather"/>
                <a:cs typeface="Merriweather"/>
                <a:sym typeface="Merriweather"/>
              </a:rPr>
              <a:t>Isabelle Roetcisoender</a:t>
            </a:r>
            <a:endParaRPr sz="700"/>
          </a:p>
        </p:txBody>
      </p:sp>
      <p:sp>
        <p:nvSpPr>
          <p:cNvPr id="476" name="Google Shape;476;p44"/>
          <p:cNvSpPr txBox="1"/>
          <p:nvPr/>
        </p:nvSpPr>
        <p:spPr>
          <a:xfrm>
            <a:off x="6694274" y="4047831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77" name="Google Shape;477;p44"/>
          <p:cNvSpPr txBox="1"/>
          <p:nvPr/>
        </p:nvSpPr>
        <p:spPr>
          <a:xfrm>
            <a:off x="523714" y="2509309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78" name="Google Shape;478;p44"/>
          <p:cNvSpPr txBox="1"/>
          <p:nvPr/>
        </p:nvSpPr>
        <p:spPr>
          <a:xfrm>
            <a:off x="523714" y="4216784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79" name="Google Shape;479;p44"/>
          <p:cNvSpPr txBox="1"/>
          <p:nvPr/>
        </p:nvSpPr>
        <p:spPr>
          <a:xfrm>
            <a:off x="3604312" y="2509309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80" name="Google Shape;480;p44"/>
          <p:cNvSpPr txBox="1"/>
          <p:nvPr/>
        </p:nvSpPr>
        <p:spPr>
          <a:xfrm>
            <a:off x="3604312" y="4216784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81" name="Google Shape;481;p44"/>
          <p:cNvSpPr txBox="1"/>
          <p:nvPr/>
        </p:nvSpPr>
        <p:spPr>
          <a:xfrm>
            <a:off x="6684874" y="2509309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82" name="Google Shape;482;p44"/>
          <p:cNvSpPr txBox="1"/>
          <p:nvPr/>
        </p:nvSpPr>
        <p:spPr>
          <a:xfrm>
            <a:off x="6694274" y="4216784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83" name="Google Shape;483;p44"/>
          <p:cNvPicPr preferRelativeResize="0"/>
          <p:nvPr/>
        </p:nvPicPr>
        <p:blipFill rotWithShape="1">
          <a:blip r:embed="rId4">
            <a:alphaModFix/>
          </a:blip>
          <a:srcRect b="7330" l="0" r="0" t="7330"/>
          <a:stretch/>
        </p:blipFill>
        <p:spPr>
          <a:xfrm>
            <a:off x="2459016" y="1196872"/>
            <a:ext cx="1046927" cy="119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4229" y="1655413"/>
            <a:ext cx="632525" cy="72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849700">
            <a:off x="-286076" y="-789949"/>
            <a:ext cx="1602323" cy="18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912908">
            <a:off x="1022688" y="-606314"/>
            <a:ext cx="1263668" cy="168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3849700">
            <a:off x="7080736" y="-696472"/>
            <a:ext cx="1602323" cy="18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912908">
            <a:off x="8389501" y="-512835"/>
            <a:ext cx="1263668" cy="168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545" y="-107198"/>
            <a:ext cx="1645577" cy="131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87227" y="-44236"/>
            <a:ext cx="1956773" cy="140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74219" y="3301475"/>
            <a:ext cx="632525" cy="7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46238" y="2855699"/>
            <a:ext cx="1088475" cy="119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02038" y="1112724"/>
            <a:ext cx="1176875" cy="1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90578" y="2844550"/>
            <a:ext cx="748498" cy="119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 amt="63000"/>
          </a:blip>
          <a:srcRect b="14133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1989086" y="2904818"/>
            <a:ext cx="5415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4" name="Google Shape;154;p27"/>
          <p:cNvSpPr txBox="1"/>
          <p:nvPr/>
        </p:nvSpPr>
        <p:spPr>
          <a:xfrm>
            <a:off x="1989086" y="4357688"/>
            <a:ext cx="5415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155" name="Google Shape;155;p27"/>
          <p:cNvGrpSpPr/>
          <p:nvPr/>
        </p:nvGrpSpPr>
        <p:grpSpPr>
          <a:xfrm>
            <a:off x="3018172" y="-176092"/>
            <a:ext cx="3107595" cy="2031478"/>
            <a:chOff x="0" y="-257175"/>
            <a:chExt cx="1636955" cy="1070100"/>
          </a:xfrm>
        </p:grpSpPr>
        <p:sp>
          <p:nvSpPr>
            <p:cNvPr id="156" name="Google Shape;156;p27"/>
            <p:cNvSpPr/>
            <p:nvPr/>
          </p:nvSpPr>
          <p:spPr>
            <a:xfrm>
              <a:off x="0" y="0"/>
              <a:ext cx="1636955" cy="566652"/>
            </a:xfrm>
            <a:custGeom>
              <a:rect b="b" l="l" r="r" t="t"/>
              <a:pathLst>
                <a:path extrusionOk="0" h="566652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566652"/>
                  </a:lnTo>
                  <a:lnTo>
                    <a:pt x="0" y="566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7" name="Google Shape;157;p27"/>
            <p:cNvSpPr txBox="1"/>
            <p:nvPr/>
          </p:nvSpPr>
          <p:spPr>
            <a:xfrm>
              <a:off x="0" y="-257175"/>
              <a:ext cx="8127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58" name="Google Shape;158;p27"/>
          <p:cNvGrpSpPr/>
          <p:nvPr/>
        </p:nvGrpSpPr>
        <p:grpSpPr>
          <a:xfrm>
            <a:off x="3018172" y="1349489"/>
            <a:ext cx="3107595" cy="2031478"/>
            <a:chOff x="0" y="-257175"/>
            <a:chExt cx="1636955" cy="1070100"/>
          </a:xfrm>
        </p:grpSpPr>
        <p:sp>
          <p:nvSpPr>
            <p:cNvPr id="159" name="Google Shape;159;p27"/>
            <p:cNvSpPr/>
            <p:nvPr/>
          </p:nvSpPr>
          <p:spPr>
            <a:xfrm>
              <a:off x="0" y="0"/>
              <a:ext cx="1636955" cy="566652"/>
            </a:xfrm>
            <a:custGeom>
              <a:rect b="b" l="l" r="r" t="t"/>
              <a:pathLst>
                <a:path extrusionOk="0" h="566652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566652"/>
                  </a:lnTo>
                  <a:lnTo>
                    <a:pt x="0" y="566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0" name="Google Shape;160;p27"/>
            <p:cNvSpPr txBox="1"/>
            <p:nvPr/>
          </p:nvSpPr>
          <p:spPr>
            <a:xfrm>
              <a:off x="0" y="-257175"/>
              <a:ext cx="8127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61" name="Google Shape;161;p27"/>
          <p:cNvGrpSpPr/>
          <p:nvPr/>
        </p:nvGrpSpPr>
        <p:grpSpPr>
          <a:xfrm>
            <a:off x="3018172" y="2802359"/>
            <a:ext cx="3107595" cy="2031478"/>
            <a:chOff x="0" y="-257175"/>
            <a:chExt cx="1636955" cy="1070100"/>
          </a:xfrm>
        </p:grpSpPr>
        <p:sp>
          <p:nvSpPr>
            <p:cNvPr id="162" name="Google Shape;162;p27"/>
            <p:cNvSpPr/>
            <p:nvPr/>
          </p:nvSpPr>
          <p:spPr>
            <a:xfrm>
              <a:off x="0" y="0"/>
              <a:ext cx="1636955" cy="566652"/>
            </a:xfrm>
            <a:custGeom>
              <a:rect b="b" l="l" r="r" t="t"/>
              <a:pathLst>
                <a:path extrusionOk="0" h="566652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566652"/>
                  </a:lnTo>
                  <a:lnTo>
                    <a:pt x="0" y="566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3" name="Google Shape;163;p27"/>
            <p:cNvSpPr txBox="1"/>
            <p:nvPr/>
          </p:nvSpPr>
          <p:spPr>
            <a:xfrm>
              <a:off x="0" y="-257175"/>
              <a:ext cx="8127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164" name="Google Shape;16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45264" y="4059199"/>
            <a:ext cx="2634350" cy="11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4670" y="-875347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156889" y="-875348"/>
            <a:ext cx="3657600" cy="14563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1989086" y="1409085"/>
            <a:ext cx="5415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2646" y="4180869"/>
            <a:ext cx="3657600" cy="145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118473">
            <a:off x="-903817" y="1869389"/>
            <a:ext cx="2104480" cy="140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970262">
            <a:off x="7938698" y="2193125"/>
            <a:ext cx="2205954" cy="757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0013" y="955500"/>
            <a:ext cx="7293726" cy="373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-645275" y="-58000"/>
            <a:ext cx="317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 University of Chicago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050025" y="83825"/>
            <a:ext cx="7558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596592"/>
                </a:solidFill>
                <a:latin typeface="Abril Fatface"/>
                <a:ea typeface="Abril Fatface"/>
                <a:cs typeface="Abril Fatface"/>
                <a:sym typeface="Abril Fatface"/>
              </a:rPr>
              <a:t>ACT?</a:t>
            </a:r>
            <a:endParaRPr sz="5300">
              <a:solidFill>
                <a:srgbClr val="59659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 amt="51000"/>
          </a:blip>
          <a:srcRect b="14133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4775" y="2008562"/>
            <a:ext cx="1354100" cy="1088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8"/>
          <p:cNvGrpSpPr/>
          <p:nvPr/>
        </p:nvGrpSpPr>
        <p:grpSpPr>
          <a:xfrm rot="7817088">
            <a:off x="1275179" y="-1157082"/>
            <a:ext cx="2108431" cy="1534935"/>
            <a:chOff x="0" y="0"/>
            <a:chExt cx="5621793" cy="4092659"/>
          </a:xfrm>
        </p:grpSpPr>
        <p:pic>
          <p:nvPicPr>
            <p:cNvPr id="181" name="Google Shape;181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073733">
              <a:off x="566272" y="720634"/>
              <a:ext cx="2810077" cy="2799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7726267">
              <a:off x="2245443" y="572165"/>
              <a:ext cx="2810077" cy="27998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" name="Google Shape;18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266811">
            <a:off x="-566333" y="631446"/>
            <a:ext cx="1957867" cy="76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19669">
            <a:off x="8309598" y="3440310"/>
            <a:ext cx="1112641" cy="189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477119" y="4194504"/>
            <a:ext cx="1569765" cy="166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30357" y="-419559"/>
            <a:ext cx="1330872" cy="136309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2296558" y="514350"/>
            <a:ext cx="455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188" name="Google Shape;188;p28"/>
          <p:cNvGrpSpPr/>
          <p:nvPr/>
        </p:nvGrpSpPr>
        <p:grpSpPr>
          <a:xfrm rot="2405353">
            <a:off x="8066645" y="1427161"/>
            <a:ext cx="1681706" cy="835598"/>
            <a:chOff x="0" y="0"/>
            <a:chExt cx="4484408" cy="2228190"/>
          </a:xfrm>
        </p:grpSpPr>
        <p:pic>
          <p:nvPicPr>
            <p:cNvPr id="189" name="Google Shape;189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 rot="-5400000">
              <a:off x="345124" y="-345124"/>
              <a:ext cx="2080820" cy="2771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 rot="5400000">
              <a:off x="2058464" y="-197754"/>
              <a:ext cx="2080820" cy="27710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28"/>
          <p:cNvGrpSpPr/>
          <p:nvPr/>
        </p:nvGrpSpPr>
        <p:grpSpPr>
          <a:xfrm rot="-2700000">
            <a:off x="-1316058" y="3217066"/>
            <a:ext cx="1727187" cy="1098763"/>
            <a:chOff x="1" y="0"/>
            <a:chExt cx="4605225" cy="2929649"/>
          </a:xfrm>
        </p:grpSpPr>
        <p:pic>
          <p:nvPicPr>
            <p:cNvPr id="192" name="Google Shape;192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-5400000">
              <a:off x="194086" y="351084"/>
              <a:ext cx="2384479" cy="277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5097658">
              <a:off x="2039004" y="-73718"/>
              <a:ext cx="2285015" cy="2656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28"/>
          <p:cNvGrpSpPr/>
          <p:nvPr/>
        </p:nvGrpSpPr>
        <p:grpSpPr>
          <a:xfrm rot="2932207">
            <a:off x="7248117" y="4935887"/>
            <a:ext cx="1586738" cy="874744"/>
            <a:chOff x="0" y="0"/>
            <a:chExt cx="4230666" cy="2332300"/>
          </a:xfrm>
        </p:grpSpPr>
        <p:pic>
          <p:nvPicPr>
            <p:cNvPr id="195" name="Google Shape;195;p2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688605" y="113773"/>
              <a:ext cx="2542061" cy="2218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0" y="0"/>
              <a:ext cx="2542061" cy="2218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28"/>
          <p:cNvSpPr txBox="1"/>
          <p:nvPr/>
        </p:nvSpPr>
        <p:spPr>
          <a:xfrm>
            <a:off x="5765870" y="3712606"/>
            <a:ext cx="201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8" name="Google Shape;198;p28"/>
          <p:cNvSpPr txBox="1"/>
          <p:nvPr/>
        </p:nvSpPr>
        <p:spPr>
          <a:xfrm>
            <a:off x="1361753" y="2346441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9" name="Google Shape;199;p28"/>
          <p:cNvSpPr txBox="1"/>
          <p:nvPr/>
        </p:nvSpPr>
        <p:spPr>
          <a:xfrm>
            <a:off x="5765870" y="2346441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0" name="Google Shape;200;p28"/>
          <p:cNvSpPr txBox="1"/>
          <p:nvPr/>
        </p:nvSpPr>
        <p:spPr>
          <a:xfrm>
            <a:off x="1361753" y="4148635"/>
            <a:ext cx="1990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27350" y="627332"/>
            <a:ext cx="6068751" cy="385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 amt="51000"/>
          </a:blip>
          <a:srcRect b="14137" l="209" r="0" t="0"/>
          <a:stretch/>
        </p:blipFill>
        <p:spPr>
          <a:xfrm>
            <a:off x="0" y="-3555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514350" y="514350"/>
            <a:ext cx="469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5600">
                <a:solidFill>
                  <a:srgbClr val="596592"/>
                </a:solidFill>
                <a:latin typeface="Abril Fatface"/>
                <a:ea typeface="Abril Fatface"/>
                <a:cs typeface="Abril Fatface"/>
                <a:sym typeface="Abril Fatface"/>
              </a:rPr>
              <a:t>SAT  FACTS</a:t>
            </a:r>
            <a:endParaRPr sz="5600">
              <a:solidFill>
                <a:srgbClr val="59659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659800" y="2378650"/>
            <a:ext cx="257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030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937500" y="1861061"/>
            <a:ext cx="2570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10" name="Google Shape;210;p29"/>
          <p:cNvSpPr txBox="1"/>
          <p:nvPr/>
        </p:nvSpPr>
        <p:spPr>
          <a:xfrm>
            <a:off x="937500" y="1759047"/>
            <a:ext cx="39561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2400" lvl="1" marL="2667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03033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03033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" sz="1600">
                <a:solidFill>
                  <a:srgbClr val="303033"/>
                </a:solidFill>
                <a:latin typeface="Lato"/>
                <a:ea typeface="Lato"/>
                <a:cs typeface="Lato"/>
                <a:sym typeface="Lato"/>
              </a:rPr>
              <a:t>igher SAT -&gt; higher grades in  college</a:t>
            </a:r>
            <a:br>
              <a:rPr lang="en" sz="1600">
                <a:solidFill>
                  <a:srgbClr val="303033"/>
                </a:solidFill>
                <a:latin typeface="Lato"/>
                <a:ea typeface="Lato"/>
                <a:cs typeface="Lato"/>
                <a:sym typeface="Lato"/>
              </a:rPr>
            </a:br>
            <a:endParaRPr sz="1600"/>
          </a:p>
          <a:p>
            <a:pPr indent="-152400" lvl="1" marL="266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03033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03033"/>
                </a:solidFill>
                <a:latin typeface="Lato"/>
                <a:ea typeface="Lato"/>
                <a:cs typeface="Lato"/>
                <a:sym typeface="Lato"/>
              </a:rPr>
              <a:t>SAT scores -&gt; student retention into the second year</a:t>
            </a:r>
            <a:br>
              <a:rPr lang="en" sz="1600">
                <a:solidFill>
                  <a:srgbClr val="303033"/>
                </a:solidFill>
                <a:latin typeface="Lato"/>
                <a:ea typeface="Lato"/>
                <a:cs typeface="Lato"/>
                <a:sym typeface="Lato"/>
              </a:rPr>
            </a:br>
            <a:endParaRPr sz="1600">
              <a:solidFill>
                <a:srgbClr val="3030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4165375" y="1861061"/>
            <a:ext cx="2570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12" name="Google Shape;212;p29"/>
          <p:cNvSpPr txBox="1"/>
          <p:nvPr/>
        </p:nvSpPr>
        <p:spPr>
          <a:xfrm>
            <a:off x="6058999" y="2825888"/>
            <a:ext cx="2570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13" name="Google Shape;213;p29"/>
          <p:cNvSpPr txBox="1"/>
          <p:nvPr/>
        </p:nvSpPr>
        <p:spPr>
          <a:xfrm>
            <a:off x="6058974" y="2270961"/>
            <a:ext cx="2570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8528" y="4370592"/>
            <a:ext cx="1330871" cy="136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340855">
            <a:off x="7362623" y="-11279"/>
            <a:ext cx="1476936" cy="1571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49280">
            <a:off x="6816580" y="822456"/>
            <a:ext cx="1673843" cy="134516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865050" y="4614050"/>
            <a:ext cx="65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College Board</a:t>
            </a:r>
            <a:r>
              <a:rPr lang="en">
                <a:solidFill>
                  <a:srgbClr val="F1C232"/>
                </a:solidFill>
              </a:rPr>
              <a:t> / </a:t>
            </a:r>
            <a:r>
              <a:rPr lang="en" sz="1300" u="sng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Reflections on a Century of College Admissions Tests</a:t>
            </a:r>
            <a:endParaRPr sz="13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 rotWithShape="1">
          <a:blip r:embed="rId3">
            <a:alphaModFix amt="63000"/>
          </a:blip>
          <a:srcRect b="14137" l="209" r="0" t="0"/>
          <a:stretch/>
        </p:blipFill>
        <p:spPr>
          <a:xfrm>
            <a:off x="31100" y="-5060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183283">
            <a:off x="7601283" y="-456673"/>
            <a:ext cx="1915252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991331">
            <a:off x="-279502" y="-406818"/>
            <a:ext cx="1936031" cy="1855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30"/>
          <p:cNvGrpSpPr/>
          <p:nvPr/>
        </p:nvGrpSpPr>
        <p:grpSpPr>
          <a:xfrm>
            <a:off x="1881976" y="3168117"/>
            <a:ext cx="5380087" cy="1005245"/>
            <a:chOff x="0" y="0"/>
            <a:chExt cx="14346900" cy="2680654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0" y="0"/>
              <a:ext cx="143469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2393254"/>
              <a:ext cx="143469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228" name="Google Shape;22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268" y="4049124"/>
            <a:ext cx="973564" cy="104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0674" y="920678"/>
            <a:ext cx="6231224" cy="377202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6144000" y="4692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Washington Post</a:t>
            </a:r>
            <a:endParaRPr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3240788" y="4723600"/>
            <a:ext cx="24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Lowest to Highest –&gt; 29% increase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 flipH="1" rot="10800000">
            <a:off x="2006350" y="1262725"/>
            <a:ext cx="4610100" cy="552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30"/>
          <p:cNvSpPr txBox="1"/>
          <p:nvPr/>
        </p:nvSpPr>
        <p:spPr>
          <a:xfrm>
            <a:off x="6616450" y="987350"/>
            <a:ext cx="8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6592"/>
                </a:solidFill>
                <a:latin typeface="Calibri"/>
                <a:ea typeface="Calibri"/>
                <a:cs typeface="Calibri"/>
                <a:sym typeface="Calibri"/>
              </a:rPr>
              <a:t>29% Increase</a:t>
            </a:r>
            <a:endParaRPr b="1">
              <a:solidFill>
                <a:srgbClr val="5965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 amt="51000"/>
          </a:blip>
          <a:srcRect b="14137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4775" y="2008562"/>
            <a:ext cx="1354100" cy="1088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1"/>
          <p:cNvGrpSpPr/>
          <p:nvPr/>
        </p:nvGrpSpPr>
        <p:grpSpPr>
          <a:xfrm rot="7817088">
            <a:off x="1275179" y="-1157082"/>
            <a:ext cx="2108431" cy="1534935"/>
            <a:chOff x="0" y="0"/>
            <a:chExt cx="5621793" cy="4092660"/>
          </a:xfrm>
        </p:grpSpPr>
        <p:pic>
          <p:nvPicPr>
            <p:cNvPr id="241" name="Google Shape;24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073733">
              <a:off x="566272" y="720634"/>
              <a:ext cx="2810078" cy="2799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7726267">
              <a:off x="2245442" y="572165"/>
              <a:ext cx="2810078" cy="27998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266811">
            <a:off x="-566333" y="631446"/>
            <a:ext cx="1957867" cy="76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19669">
            <a:off x="8309598" y="3440310"/>
            <a:ext cx="1112641" cy="189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477119" y="4194504"/>
            <a:ext cx="1569766" cy="166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30357" y="-419559"/>
            <a:ext cx="1330871" cy="136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2296558" y="514350"/>
            <a:ext cx="4551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48" name="Google Shape;248;p31"/>
          <p:cNvGrpSpPr/>
          <p:nvPr/>
        </p:nvGrpSpPr>
        <p:grpSpPr>
          <a:xfrm rot="2405353">
            <a:off x="8066645" y="1427161"/>
            <a:ext cx="1681706" cy="835598"/>
            <a:chOff x="0" y="0"/>
            <a:chExt cx="4484408" cy="2228190"/>
          </a:xfrm>
        </p:grpSpPr>
        <p:pic>
          <p:nvPicPr>
            <p:cNvPr id="249" name="Google Shape;249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 rot="-5400000">
              <a:off x="345124" y="-345124"/>
              <a:ext cx="2080820" cy="2771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 rot="5400000">
              <a:off x="2058464" y="-197754"/>
              <a:ext cx="2080820" cy="27710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p31"/>
          <p:cNvGrpSpPr/>
          <p:nvPr/>
        </p:nvGrpSpPr>
        <p:grpSpPr>
          <a:xfrm rot="-2700000">
            <a:off x="-1316058" y="3217066"/>
            <a:ext cx="1727187" cy="1098763"/>
            <a:chOff x="1" y="0"/>
            <a:chExt cx="4605225" cy="2929649"/>
          </a:xfrm>
        </p:grpSpPr>
        <p:pic>
          <p:nvPicPr>
            <p:cNvPr id="252" name="Google Shape;252;p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-5400000">
              <a:off x="194086" y="351083"/>
              <a:ext cx="2384480" cy="2772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5097659">
              <a:off x="2039004" y="-73718"/>
              <a:ext cx="2285015" cy="2656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" name="Google Shape;254;p31"/>
          <p:cNvGrpSpPr/>
          <p:nvPr/>
        </p:nvGrpSpPr>
        <p:grpSpPr>
          <a:xfrm rot="2932207">
            <a:off x="7248117" y="4935887"/>
            <a:ext cx="1586738" cy="874744"/>
            <a:chOff x="0" y="0"/>
            <a:chExt cx="4230667" cy="2332300"/>
          </a:xfrm>
        </p:grpSpPr>
        <p:pic>
          <p:nvPicPr>
            <p:cNvPr id="255" name="Google Shape;255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688605" y="113773"/>
              <a:ext cx="2542062" cy="2218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0" y="0"/>
              <a:ext cx="2542062" cy="2218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Google Shape;257;p31"/>
          <p:cNvSpPr txBox="1"/>
          <p:nvPr/>
        </p:nvSpPr>
        <p:spPr>
          <a:xfrm>
            <a:off x="5765870" y="3712606"/>
            <a:ext cx="201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8" name="Google Shape;258;p31"/>
          <p:cNvSpPr txBox="1"/>
          <p:nvPr/>
        </p:nvSpPr>
        <p:spPr>
          <a:xfrm>
            <a:off x="1361753" y="2346441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9" name="Google Shape;259;p31"/>
          <p:cNvSpPr txBox="1"/>
          <p:nvPr/>
        </p:nvSpPr>
        <p:spPr>
          <a:xfrm>
            <a:off x="5765870" y="2346441"/>
            <a:ext cx="193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0" name="Google Shape;260;p31"/>
          <p:cNvSpPr txBox="1"/>
          <p:nvPr/>
        </p:nvSpPr>
        <p:spPr>
          <a:xfrm>
            <a:off x="1361753" y="4148635"/>
            <a:ext cx="1990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22961" y="555538"/>
            <a:ext cx="5971075" cy="4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/>
          <p:cNvPicPr preferRelativeResize="0"/>
          <p:nvPr/>
        </p:nvPicPr>
        <p:blipFill rotWithShape="1">
          <a:blip r:embed="rId3">
            <a:alphaModFix/>
          </a:blip>
          <a:srcRect b="14137" l="209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32"/>
          <p:cNvGrpSpPr/>
          <p:nvPr/>
        </p:nvGrpSpPr>
        <p:grpSpPr>
          <a:xfrm>
            <a:off x="514350" y="1856613"/>
            <a:ext cx="727230" cy="985164"/>
            <a:chOff x="0" y="0"/>
            <a:chExt cx="1939281" cy="2627104"/>
          </a:xfrm>
        </p:grpSpPr>
        <p:pic>
          <p:nvPicPr>
            <p:cNvPr id="268" name="Google Shape;268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939281" cy="2627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32"/>
            <p:cNvSpPr txBox="1"/>
            <p:nvPr/>
          </p:nvSpPr>
          <p:spPr>
            <a:xfrm>
              <a:off x="568400" y="884964"/>
              <a:ext cx="8025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70" name="Google Shape;270;p32"/>
          <p:cNvGrpSpPr/>
          <p:nvPr/>
        </p:nvGrpSpPr>
        <p:grpSpPr>
          <a:xfrm>
            <a:off x="1704878" y="994845"/>
            <a:ext cx="3688988" cy="1835350"/>
            <a:chOff x="0" y="-2422467"/>
            <a:chExt cx="9837300" cy="4894267"/>
          </a:xfrm>
        </p:grpSpPr>
        <p:sp>
          <p:nvSpPr>
            <p:cNvPr id="271" name="Google Shape;271;p32"/>
            <p:cNvSpPr txBox="1"/>
            <p:nvPr/>
          </p:nvSpPr>
          <p:spPr>
            <a:xfrm>
              <a:off x="0" y="-2422467"/>
              <a:ext cx="98373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>
                  <a:solidFill>
                    <a:srgbClr val="303033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Graduation</a:t>
              </a:r>
              <a:endParaRPr sz="700"/>
            </a:p>
          </p:txBody>
        </p:sp>
        <p:sp>
          <p:nvSpPr>
            <p:cNvPr id="272" name="Google Shape;272;p32"/>
            <p:cNvSpPr txBox="1"/>
            <p:nvPr/>
          </p:nvSpPr>
          <p:spPr>
            <a:xfrm>
              <a:off x="0" y="2184400"/>
              <a:ext cx="7094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273" name="Google Shape;27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15750" y="3724069"/>
            <a:ext cx="2496877" cy="166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1550" y="1360700"/>
            <a:ext cx="3782800" cy="37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335524">
            <a:off x="7116278" y="-715339"/>
            <a:ext cx="2123940" cy="203512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1562150" y="1669075"/>
            <a:ext cx="4499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Graduation correlation</a:t>
            </a:r>
            <a:br>
              <a:rPr lang="en" sz="18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</a:br>
            <a:endParaRPr sz="1800">
              <a:solidFill>
                <a:srgbClr val="37474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Other factors </a:t>
            </a:r>
            <a:br>
              <a:rPr lang="en" sz="18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18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rPr>
              <a:t>(HSGPA, first gen status, income)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1864550" y="3724075"/>
            <a:ext cx="389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27BA0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500" u="sng">
                <a:solidFill>
                  <a:srgbClr val="C27BA0"/>
                </a:solid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CollegeBoard</a:t>
            </a:r>
            <a:r>
              <a:rPr lang="en" sz="1500">
                <a:solidFill>
                  <a:srgbClr val="C27BA0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500" u="sng">
                <a:solidFill>
                  <a:srgbClr val="C27BA0"/>
                </a:solidFill>
                <a:latin typeface="Lato"/>
                <a:ea typeface="Lato"/>
                <a:cs typeface="Lato"/>
                <a:sym typeface="La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ScholarWorks</a:t>
            </a:r>
            <a:endParaRPr sz="1500">
              <a:solidFill>
                <a:srgbClr val="C27BA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 rotWithShape="1">
          <a:blip r:embed="rId3">
            <a:alphaModFix amt="63000"/>
          </a:blip>
          <a:srcRect b="14133" l="209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551562">
            <a:off x="-1183549" y="118170"/>
            <a:ext cx="3657601" cy="145639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/>
        </p:nvSpPr>
        <p:spPr>
          <a:xfrm>
            <a:off x="514350" y="1885950"/>
            <a:ext cx="4358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85" name="Google Shape;285;p33"/>
          <p:cNvPicPr preferRelativeResize="0"/>
          <p:nvPr/>
        </p:nvPicPr>
        <p:blipFill rotWithShape="1">
          <a:blip r:embed="rId5">
            <a:alphaModFix/>
          </a:blip>
          <a:srcRect b="-4229" l="13490" r="-13489" t="4230"/>
          <a:stretch/>
        </p:blipFill>
        <p:spPr>
          <a:xfrm rot="10799979">
            <a:off x="7450220" y="-300892"/>
            <a:ext cx="1693789" cy="229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276" y="564325"/>
            <a:ext cx="6074800" cy="39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